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7" r:id="rId2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3" autoAdjust="0"/>
    <p:restoredTop sz="93883" autoAdjust="0"/>
  </p:normalViewPr>
  <p:slideViewPr>
    <p:cSldViewPr>
      <p:cViewPr>
        <p:scale>
          <a:sx n="66" d="100"/>
          <a:sy n="66" d="100"/>
        </p:scale>
        <p:origin x="126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01-Jul-25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01-Jul-25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01-Jul-25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s-I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নিরক্ষীয়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equatorial</a:t>
            </a:r>
          </a:p>
          <a:p>
            <a: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ঢাল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incline.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1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9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01-Jul-25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01-Jul-25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01-Jul-25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01-Jul-25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01-Jul-25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ICE 3161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0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4927117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5029200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view is from the North Pole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7400" y="762000"/>
            <a:ext cx="3200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ensure constant communication, the satellite must move at</a:t>
            </a:r>
          </a:p>
          <a:p>
            <a:r>
              <a:rPr lang="en-US" dirty="0"/>
              <a:t>the same speed as the Earth so that it seems to remain fixed above a certain spot. Such</a:t>
            </a:r>
          </a:p>
          <a:p>
            <a:r>
              <a:rPr lang="en-US" dirty="0"/>
              <a:t>satellites are called geostationary.</a:t>
            </a:r>
          </a:p>
        </p:txBody>
      </p:sp>
    </p:spTree>
    <p:extLst>
      <p:ext uri="{BB962C8B-B14F-4D97-AF65-F5344CB8AC3E}">
        <p14:creationId xmlns:p14="http://schemas.microsoft.com/office/powerpoint/2010/main" val="192228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MEO </a:t>
            </a:r>
            <a:r>
              <a:rPr lang="en-US" b="1" cap="small" dirty="0"/>
              <a:t>Satellites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Medium-Earth-orbit (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MEO</a:t>
            </a:r>
            <a:r>
              <a:rPr lang="en-US" sz="2600" dirty="0"/>
              <a:t>) satellites are positioned between the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two</a:t>
            </a:r>
            <a:r>
              <a:rPr lang="en-US" sz="2600" dirty="0"/>
              <a:t>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Van Allen belts</a:t>
            </a:r>
            <a:r>
              <a:rPr lang="en-US" sz="2600" dirty="0"/>
              <a:t>.</a:t>
            </a:r>
          </a:p>
          <a:p>
            <a:r>
              <a:rPr lang="en-US" sz="2600" dirty="0"/>
              <a:t>A satellite at this orbit takes approximately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 to 8 hours</a:t>
            </a:r>
            <a:r>
              <a:rPr lang="en-US" sz="2600" dirty="0"/>
              <a:t> to circle the Earth</a:t>
            </a:r>
            <a:r>
              <a:rPr lang="en-US" sz="2600" dirty="0" smtClean="0"/>
              <a:t>.</a:t>
            </a:r>
          </a:p>
          <a:p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GPS</a:t>
            </a:r>
            <a:r>
              <a:rPr lang="en-US" sz="2600" dirty="0"/>
              <a:t> </a:t>
            </a:r>
            <a:r>
              <a:rPr lang="en-US" sz="2600" dirty="0" smtClean="0"/>
              <a:t>- Global </a:t>
            </a:r>
            <a:r>
              <a:rPr lang="en-US" sz="2600" dirty="0"/>
              <a:t>Positioning System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895" t="19512" r="10499"/>
          <a:stretch/>
        </p:blipFill>
        <p:spPr>
          <a:xfrm>
            <a:off x="6498209" y="1905000"/>
            <a:ext cx="2667001" cy="251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94" y="304800"/>
            <a:ext cx="6553200" cy="56323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One example of a </a:t>
            </a:r>
            <a:r>
              <a:rPr lang="en-US" sz="2400" dirty="0">
                <a:solidFill>
                  <a:srgbClr val="FF0000"/>
                </a:solidFill>
              </a:rPr>
              <a:t>MEO</a:t>
            </a:r>
            <a:r>
              <a:rPr lang="en-US" sz="2400" dirty="0"/>
              <a:t> satellite system is the </a:t>
            </a:r>
            <a:r>
              <a:rPr lang="en-US" sz="2400" dirty="0">
                <a:solidFill>
                  <a:srgbClr val="FF0000"/>
                </a:solidFill>
              </a:rPr>
              <a:t>Global Positioning System (GPS</a:t>
            </a:r>
            <a:r>
              <a:rPr lang="en-US" sz="2400" dirty="0"/>
              <a:t>), </a:t>
            </a:r>
            <a:r>
              <a:rPr lang="en-US" sz="2400" dirty="0" smtClean="0"/>
              <a:t>contracted and </a:t>
            </a:r>
            <a:r>
              <a:rPr lang="en-US" sz="2400" dirty="0"/>
              <a:t>operated by the U.S. Department of Defense, orbiting at an altitude </a:t>
            </a:r>
            <a:r>
              <a:rPr lang="en-US" sz="2400" dirty="0" smtClean="0"/>
              <a:t>about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18,000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km</a:t>
            </a:r>
            <a:r>
              <a:rPr lang="en-US" sz="2400" dirty="0">
                <a:solidFill>
                  <a:srgbClr val="FF0000"/>
                </a:solidFill>
              </a:rPr>
              <a:t> (11,000 mi) above the Earth</a:t>
            </a:r>
            <a:r>
              <a:rPr lang="en-US" sz="2400" dirty="0"/>
              <a:t>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system consists </a:t>
            </a:r>
            <a:r>
              <a:rPr lang="en-US" sz="2400" dirty="0" smtClean="0"/>
              <a:t>of 25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is </a:t>
            </a:r>
            <a:r>
              <a:rPr lang="en-US" sz="2400" dirty="0" smtClean="0"/>
              <a:t>used for </a:t>
            </a:r>
            <a:r>
              <a:rPr lang="en-US" sz="2400" dirty="0"/>
              <a:t>land, sea, and air navigation to provide time and location for vehicles and ships.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GPS uses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 satellites in six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orbits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orbits and the locations </a:t>
            </a:r>
            <a:r>
              <a:rPr lang="en-US" sz="2400" dirty="0" smtClean="0"/>
              <a:t>of the </a:t>
            </a:r>
            <a:r>
              <a:rPr lang="en-US" sz="2400" dirty="0"/>
              <a:t>satellites in each orbit are designed in such a way that, at any time,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four satellites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are visible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from any point on Earth.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GPS receiver has an </a:t>
            </a:r>
            <a:r>
              <a:rPr lang="en-US" sz="2400" dirty="0" smtClean="0"/>
              <a:t>almanac (ref book) </a:t>
            </a:r>
            <a:r>
              <a:rPr lang="en-US" sz="2400" dirty="0"/>
              <a:t>that tells the </a:t>
            </a:r>
            <a:r>
              <a:rPr lang="en-US" sz="2400" dirty="0" smtClean="0"/>
              <a:t>current position </a:t>
            </a:r>
            <a:r>
              <a:rPr lang="en-US" sz="2400" dirty="0"/>
              <a:t>of each satellite.</a:t>
            </a:r>
          </a:p>
        </p:txBody>
      </p:sp>
    </p:spTree>
    <p:extLst>
      <p:ext uri="{BB962C8B-B14F-4D97-AF65-F5344CB8AC3E}">
        <p14:creationId xmlns:p14="http://schemas.microsoft.com/office/powerpoint/2010/main" val="16599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Global Positioning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1275"/>
            <a:ext cx="5867400" cy="54102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Trilateration:</a:t>
            </a:r>
          </a:p>
          <a:p>
            <a:pPr lvl="1"/>
            <a:r>
              <a:rPr lang="en-US" sz="2400" dirty="0"/>
              <a:t>GPS is based on a principle called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trilateration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/>
              <a:t>Trilateration is a mathematical technique that uses the distance from at least three known points to determine the location of an unknown point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terms </a:t>
            </a:r>
            <a:r>
              <a:rPr lang="en-US" sz="2400" b="1" dirty="0">
                <a:solidFill>
                  <a:srgbClr val="FF0000"/>
                </a:solidFill>
              </a:rPr>
              <a:t>trilateration</a:t>
            </a:r>
            <a:r>
              <a:rPr lang="en-US" sz="2400" dirty="0"/>
              <a:t> and </a:t>
            </a:r>
            <a:r>
              <a:rPr lang="en-US" sz="2400" b="1" dirty="0" smtClean="0">
                <a:solidFill>
                  <a:srgbClr val="FF0000"/>
                </a:solidFill>
              </a:rPr>
              <a:t>triangulation</a:t>
            </a:r>
            <a:r>
              <a:rPr lang="en-US" sz="2400" dirty="0" smtClean="0"/>
              <a:t> are </a:t>
            </a:r>
            <a:r>
              <a:rPr lang="en-US" sz="2400" dirty="0"/>
              <a:t>normally used interchangeably. </a:t>
            </a:r>
            <a:endParaRPr lang="en-US" sz="2400" dirty="0" smtClean="0"/>
          </a:p>
          <a:p>
            <a:pPr lvl="1"/>
            <a:r>
              <a:rPr lang="en-US" sz="2400" dirty="0" smtClean="0"/>
              <a:t>We </a:t>
            </a:r>
            <a:r>
              <a:rPr lang="en-US" sz="2400" dirty="0"/>
              <a:t>use the word </a:t>
            </a:r>
            <a:r>
              <a:rPr lang="en-US" sz="2400" b="1" dirty="0">
                <a:solidFill>
                  <a:srgbClr val="FF0000"/>
                </a:solidFill>
              </a:rPr>
              <a:t>trilateration</a:t>
            </a:r>
            <a:r>
              <a:rPr lang="en-US" sz="2400" b="1" dirty="0"/>
              <a:t>, </a:t>
            </a:r>
            <a:r>
              <a:rPr lang="en-US" sz="2400" dirty="0"/>
              <a:t>which </a:t>
            </a:r>
            <a:r>
              <a:rPr lang="en-US" sz="2400" dirty="0" smtClean="0"/>
              <a:t>means using </a:t>
            </a:r>
            <a:r>
              <a:rPr lang="en-US" sz="2400" dirty="0"/>
              <a:t>three </a:t>
            </a:r>
            <a:r>
              <a:rPr lang="en-US" sz="2400" b="1" dirty="0">
                <a:solidFill>
                  <a:srgbClr val="FF0000"/>
                </a:solidFill>
              </a:rPr>
              <a:t>distances</a:t>
            </a:r>
            <a:r>
              <a:rPr lang="en-US" sz="2400" dirty="0"/>
              <a:t>, instead of </a:t>
            </a:r>
            <a:r>
              <a:rPr lang="en-US" sz="2400" b="1" dirty="0">
                <a:solidFill>
                  <a:srgbClr val="FF0000"/>
                </a:solidFill>
              </a:rPr>
              <a:t>triangulation</a:t>
            </a:r>
            <a:r>
              <a:rPr lang="en-US" sz="2400" b="1" dirty="0"/>
              <a:t>, </a:t>
            </a:r>
            <a:r>
              <a:rPr lang="en-US" sz="2400" dirty="0"/>
              <a:t>which may mean using three </a:t>
            </a:r>
            <a:r>
              <a:rPr lang="en-US" sz="2400" dirty="0">
                <a:solidFill>
                  <a:srgbClr val="FF0000"/>
                </a:solidFill>
              </a:rPr>
              <a:t>angles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444" y="2209800"/>
            <a:ext cx="2537828" cy="26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228600"/>
            <a:ext cx="2260716" cy="1962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3695890" cy="32450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35052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at least four spheres to find our exact </a:t>
            </a:r>
            <a:r>
              <a:rPr lang="en-US" sz="2400" dirty="0" smtClean="0"/>
              <a:t>position in </a:t>
            </a:r>
            <a:r>
              <a:rPr lang="en-US" sz="2400" dirty="0"/>
              <a:t>space (</a:t>
            </a:r>
            <a:r>
              <a:rPr lang="en-US" sz="2400" b="1" dirty="0">
                <a:solidFill>
                  <a:srgbClr val="FF0000"/>
                </a:solidFill>
              </a:rPr>
              <a:t>longitude, latitude, and altitude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751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1" y="457200"/>
            <a:ext cx="7772400" cy="521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>
                <a:latin typeface="+mj-lt"/>
              </a:rPr>
              <a:t>Measuring the </a:t>
            </a:r>
            <a:r>
              <a:rPr lang="en-US" sz="2600" b="1" cap="small" dirty="0" smtClean="0">
                <a:latin typeface="+mj-lt"/>
              </a:rPr>
              <a:t>distance:</a:t>
            </a:r>
          </a:p>
          <a:p>
            <a:pPr lvl="1"/>
            <a:r>
              <a:rPr lang="en-US" sz="2600" dirty="0">
                <a:latin typeface="+mj-lt"/>
              </a:rPr>
              <a:t>Measuring the distance is done using a principle called </a:t>
            </a:r>
            <a:r>
              <a:rPr lang="en-US" sz="2600" i="1" dirty="0" smtClean="0">
                <a:solidFill>
                  <a:srgbClr val="FF0000"/>
                </a:solidFill>
                <a:latin typeface="+mj-lt"/>
              </a:rPr>
              <a:t>one-way ranging.</a:t>
            </a:r>
          </a:p>
          <a:p>
            <a:pPr lvl="1"/>
            <a:r>
              <a:rPr lang="en-US" sz="2600" dirty="0" smtClean="0">
                <a:latin typeface="+mj-lt"/>
              </a:rPr>
              <a:t>Assume </a:t>
            </a:r>
            <a:r>
              <a:rPr lang="en-US" sz="2600" dirty="0">
                <a:latin typeface="+mj-lt"/>
              </a:rPr>
              <a:t>that all GPS satellites and the receiver on </a:t>
            </a:r>
            <a:r>
              <a:rPr lang="en-US" sz="2600" dirty="0" smtClean="0">
                <a:latin typeface="+mj-lt"/>
              </a:rPr>
              <a:t>the Earth </a:t>
            </a:r>
            <a:r>
              <a:rPr lang="en-US" sz="2600" dirty="0">
                <a:latin typeface="+mj-lt"/>
              </a:rPr>
              <a:t>are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synchronized</a:t>
            </a:r>
            <a:r>
              <a:rPr lang="en-US" sz="2600" dirty="0" smtClean="0">
                <a:latin typeface="+mj-lt"/>
              </a:rPr>
              <a:t>.</a:t>
            </a:r>
          </a:p>
          <a:p>
            <a:pPr lvl="1"/>
            <a:r>
              <a:rPr lang="en-US" sz="2600" dirty="0" smtClean="0">
                <a:latin typeface="+mj-lt"/>
              </a:rPr>
              <a:t>Each </a:t>
            </a:r>
            <a:r>
              <a:rPr lang="en-US" sz="2600" dirty="0" smtClean="0">
                <a:latin typeface="+mj-lt"/>
              </a:rPr>
              <a:t>of 25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satellites synchronously transmits </a:t>
            </a:r>
            <a:r>
              <a:rPr lang="en-US" sz="2600" dirty="0">
                <a:latin typeface="+mj-lt"/>
              </a:rPr>
              <a:t>a complex </a:t>
            </a:r>
            <a:r>
              <a:rPr lang="en-US" sz="2600" dirty="0" smtClean="0">
                <a:latin typeface="+mj-lt"/>
              </a:rPr>
              <a:t>signal, each </a:t>
            </a:r>
            <a:r>
              <a:rPr lang="en-US" sz="2600" dirty="0">
                <a:latin typeface="+mj-lt"/>
              </a:rPr>
              <a:t>satellite’s signal having a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unique pattern</a:t>
            </a:r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.</a:t>
            </a:r>
          </a:p>
          <a:p>
            <a:pPr lvl="1"/>
            <a:r>
              <a:rPr lang="en-US" sz="2600" dirty="0">
                <a:latin typeface="+mj-lt"/>
              </a:rPr>
              <a:t>The computer on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the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receiver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measures the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delay </a:t>
            </a:r>
            <a:r>
              <a:rPr lang="en-US" sz="2600" dirty="0">
                <a:latin typeface="+mj-lt"/>
              </a:rPr>
              <a:t>between the signals from the satellites and its copy of the signals to </a:t>
            </a:r>
            <a:r>
              <a:rPr lang="en-US" sz="2600" dirty="0" smtClean="0">
                <a:latin typeface="+mj-lt"/>
              </a:rPr>
              <a:t>determine the </a:t>
            </a:r>
            <a:r>
              <a:rPr lang="en-US" sz="2600" dirty="0">
                <a:latin typeface="+mj-lt"/>
              </a:rPr>
              <a:t>distances to the satellites</a:t>
            </a:r>
            <a:endParaRPr lang="en-US" sz="2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Synchronization</a:t>
            </a:r>
          </a:p>
          <a:p>
            <a:pPr lvl="1"/>
            <a:r>
              <a:rPr lang="en-US" sz="2400" dirty="0" smtClean="0"/>
              <a:t>Assumption </a:t>
            </a:r>
            <a:r>
              <a:rPr lang="en-US" sz="2400" dirty="0"/>
              <a:t>that the satellites’ clocks are </a:t>
            </a:r>
            <a:r>
              <a:rPr lang="en-US" sz="2400" dirty="0" smtClean="0"/>
              <a:t>synchronized with </a:t>
            </a:r>
            <a:r>
              <a:rPr lang="en-US" sz="2400" dirty="0"/>
              <a:t>each other and </a:t>
            </a:r>
            <a:r>
              <a:rPr lang="en-US" sz="2400" dirty="0" smtClean="0"/>
              <a:t>with </a:t>
            </a:r>
            <a:r>
              <a:rPr lang="en-US" sz="2400" dirty="0"/>
              <a:t>the receiver’s clock. </a:t>
            </a:r>
            <a:endParaRPr lang="en-US" sz="2400" dirty="0" smtClean="0"/>
          </a:p>
          <a:p>
            <a:pPr lvl="1"/>
            <a:r>
              <a:rPr lang="en-US" sz="2400" dirty="0" smtClean="0"/>
              <a:t>Satellites </a:t>
            </a: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atomic </a:t>
            </a:r>
            <a:r>
              <a:rPr lang="en-US" sz="2400" b="1" dirty="0" smtClean="0">
                <a:solidFill>
                  <a:srgbClr val="FF0000"/>
                </a:solidFill>
              </a:rPr>
              <a:t>clocks</a:t>
            </a:r>
            <a:r>
              <a:rPr lang="en-US" sz="2400" dirty="0" smtClean="0"/>
              <a:t>, which </a:t>
            </a:r>
            <a:r>
              <a:rPr lang="en-US" sz="2400" dirty="0"/>
              <a:t>are precise and can function synchronously with each </a:t>
            </a:r>
            <a:r>
              <a:rPr lang="en-US" sz="2400" dirty="0" smtClean="0"/>
              <a:t>other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an atomic clock costs more than </a:t>
            </a:r>
            <a:r>
              <a:rPr lang="en-US" sz="2400" b="1" dirty="0">
                <a:solidFill>
                  <a:srgbClr val="FF0000"/>
                </a:solidFill>
              </a:rPr>
              <a:t>$</a:t>
            </a:r>
            <a:r>
              <a:rPr lang="en-US" sz="2400" b="1" dirty="0" smtClean="0">
                <a:solidFill>
                  <a:srgbClr val="FF0000"/>
                </a:solidFill>
              </a:rPr>
              <a:t>50,000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 smtClean="0"/>
              <a:t>receiver’s clock</a:t>
            </a:r>
            <a:r>
              <a:rPr lang="en-US" sz="2400" dirty="0"/>
              <a:t>, however, is a normal quartz </a:t>
            </a:r>
            <a:r>
              <a:rPr lang="en-US" sz="2400" dirty="0" smtClean="0"/>
              <a:t>clock</a:t>
            </a: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Finding four unknowns: the </a:t>
            </a:r>
            <a:r>
              <a:rPr lang="en-US" sz="2400" i="1" dirty="0" err="1">
                <a:solidFill>
                  <a:srgbClr val="FF0000"/>
                </a:solidFill>
              </a:rPr>
              <a:t>x</a:t>
            </a:r>
            <a:r>
              <a:rPr lang="en-US" sz="2400" i="1" baseline="-40000" dirty="0" err="1">
                <a:solidFill>
                  <a:srgbClr val="FF0000"/>
                </a:solidFill>
              </a:rPr>
              <a:t>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i="1" dirty="0" err="1">
                <a:solidFill>
                  <a:srgbClr val="FF0000"/>
                </a:solidFill>
              </a:rPr>
              <a:t>y</a:t>
            </a:r>
            <a:r>
              <a:rPr lang="en-US" sz="2400" i="1" baseline="-40000" dirty="0" err="1">
                <a:solidFill>
                  <a:srgbClr val="FF0000"/>
                </a:solidFill>
              </a:rPr>
              <a:t>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i="1" dirty="0" err="1">
                <a:solidFill>
                  <a:srgbClr val="FF0000"/>
                </a:solidFill>
              </a:rPr>
              <a:t>z</a:t>
            </a:r>
            <a:r>
              <a:rPr lang="en-US" sz="2400" i="1" baseline="-40000" dirty="0" err="1">
                <a:solidFill>
                  <a:srgbClr val="FF0000"/>
                </a:solidFill>
              </a:rPr>
              <a:t>r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coordinates of the receiver, and common clock offset </a:t>
            </a:r>
            <a:r>
              <a:rPr lang="en-US" sz="2400" i="1" dirty="0" err="1">
                <a:solidFill>
                  <a:srgbClr val="FF0000"/>
                </a:solidFill>
              </a:rPr>
              <a:t>dt</a:t>
            </a:r>
            <a:r>
              <a:rPr lang="en-US" sz="2400" dirty="0" err="1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934202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4191000"/>
            <a:ext cx="2974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Application of GPS???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6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LEO Satellites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Low-Earth-orbit</a:t>
            </a:r>
            <a:r>
              <a:rPr lang="en-US" sz="2600" dirty="0"/>
              <a:t> (LEO) satellites have polar orbits. </a:t>
            </a:r>
            <a:endParaRPr lang="en-US" sz="2600" dirty="0" smtClean="0"/>
          </a:p>
          <a:p>
            <a:pPr>
              <a:lnSpc>
                <a:spcPct val="150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altitude is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between 500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and 2000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km</a:t>
            </a:r>
            <a:r>
              <a:rPr lang="en-US" sz="2600" dirty="0"/>
              <a:t>, with a rotation period </a:t>
            </a:r>
            <a:r>
              <a:rPr lang="en-US" sz="2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of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90 to 120 min</a:t>
            </a:r>
            <a:r>
              <a:rPr lang="en-US" sz="26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</a:t>
            </a:r>
            <a:r>
              <a:rPr lang="en-US" sz="2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footprint</a:t>
            </a:r>
            <a:r>
              <a:rPr lang="en-US" sz="2600" dirty="0"/>
              <a:t> normally has a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diameter</a:t>
            </a:r>
            <a:r>
              <a:rPr lang="en-US" sz="2600" dirty="0"/>
              <a:t> of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8000</a:t>
            </a:r>
            <a:r>
              <a:rPr lang="en-US" sz="2600" b="1" dirty="0">
                <a:solidFill>
                  <a:srgbClr val="FF0000"/>
                </a:solidFill>
              </a:rPr>
              <a:t> km</a:t>
            </a:r>
            <a:r>
              <a:rPr lang="en-US" sz="2600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Because LEO satellites </a:t>
            </a:r>
            <a:r>
              <a:rPr lang="en-US" sz="2600" dirty="0"/>
              <a:t>are close to Earth, the round-trip time propagation delay is normally less </a:t>
            </a:r>
            <a:r>
              <a:rPr lang="en-US" sz="2600" dirty="0" smtClean="0"/>
              <a:t>than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20 </a:t>
            </a:r>
            <a:r>
              <a:rPr lang="en-US" sz="2600" b="1" dirty="0" err="1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ms</a:t>
            </a:r>
            <a:r>
              <a:rPr lang="en-US" sz="2600" dirty="0"/>
              <a:t>, which is acceptable for </a:t>
            </a:r>
            <a:r>
              <a:rPr lang="en-US" sz="2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audio communication</a:t>
            </a:r>
            <a:r>
              <a:rPr lang="en-US" sz="2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4572000" cy="6248400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LEO</a:t>
            </a:r>
            <a:r>
              <a:rPr lang="en-US" sz="2400" dirty="0"/>
              <a:t> system is made of 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constellation</a:t>
            </a:r>
            <a:r>
              <a:rPr lang="en-US" sz="2400" dirty="0"/>
              <a:t> of satellites that work together as a network;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ach </a:t>
            </a:r>
            <a:r>
              <a:rPr lang="en-US" sz="2400" dirty="0"/>
              <a:t>satellite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acts</a:t>
            </a:r>
            <a:r>
              <a:rPr lang="en-US" sz="2400" dirty="0"/>
              <a:t> as 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switch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Satellites </a:t>
            </a:r>
            <a:r>
              <a:rPr lang="en-US" sz="2400" dirty="0"/>
              <a:t>that are close to each other are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connected</a:t>
            </a:r>
            <a:r>
              <a:rPr lang="en-US" sz="2400" dirty="0" smtClean="0"/>
              <a:t> through </a:t>
            </a:r>
            <a:r>
              <a:rPr lang="en-US" sz="2400" dirty="0" err="1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intersatellite</a:t>
            </a:r>
            <a:r>
              <a:rPr lang="en-US" sz="2400" dirty="0"/>
              <a:t> links (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ISLs</a:t>
            </a:r>
            <a:r>
              <a:rPr lang="en-US" sz="2400" dirty="0"/>
              <a:t>). </a:t>
            </a:r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mobile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system</a:t>
            </a:r>
            <a:r>
              <a:rPr lang="en-US" sz="2400" dirty="0"/>
              <a:t> communicates with the </a:t>
            </a:r>
            <a:r>
              <a:rPr lang="en-US" sz="2400" dirty="0" smtClean="0"/>
              <a:t>satellite through </a:t>
            </a:r>
            <a:r>
              <a:rPr lang="en-US" sz="2400" dirty="0"/>
              <a:t>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user mobile link (UML)</a:t>
            </a:r>
            <a:r>
              <a:rPr lang="en-US" sz="2400" b="1" dirty="0">
                <a:solidFill>
                  <a:srgbClr val="FF0000"/>
                </a:solidFill>
              </a:rPr>
              <a:t>.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A </a:t>
            </a:r>
            <a:r>
              <a:rPr lang="en-US" sz="2400" dirty="0"/>
              <a:t>satellite can also communicate with an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Earth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station</a:t>
            </a:r>
            <a:r>
              <a:rPr lang="en-US" sz="2400" dirty="0" smtClean="0"/>
              <a:t> </a:t>
            </a:r>
            <a:r>
              <a:rPr lang="en-US" sz="2400" dirty="0"/>
              <a:t>(gateway) through 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gateway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</a:t>
            </a:r>
            <a:r>
              <a:rPr lang="en-US" sz="2400" b="1" dirty="0">
                <a:solidFill>
                  <a:srgbClr val="FF0000"/>
                </a:solidFill>
              </a:rPr>
              <a:t> (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GWL</a:t>
            </a:r>
            <a:r>
              <a:rPr lang="en-US" sz="24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2" y="304800"/>
            <a:ext cx="4819898" cy="26480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39466" y="3429000"/>
            <a:ext cx="2912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 smtClean="0"/>
              <a:t>user </a:t>
            </a:r>
            <a:r>
              <a:rPr lang="en-US" cap="all" dirty="0"/>
              <a:t>mobile link (UML</a:t>
            </a:r>
            <a:r>
              <a:rPr lang="en-US" cap="all" dirty="0" smtClean="0"/>
              <a:t>)</a:t>
            </a:r>
          </a:p>
          <a:p>
            <a:r>
              <a:rPr lang="en-US" cap="all" dirty="0" smtClean="0"/>
              <a:t>gateway </a:t>
            </a:r>
            <a:r>
              <a:rPr lang="en-US" cap="all" dirty="0"/>
              <a:t>link (GWL</a:t>
            </a:r>
            <a:r>
              <a:rPr lang="en-US" cap="all" dirty="0" smtClean="0"/>
              <a:t>)</a:t>
            </a:r>
          </a:p>
          <a:p>
            <a:r>
              <a:rPr lang="en-US" cap="all" dirty="0" smtClean="0"/>
              <a:t>Inter satellite </a:t>
            </a:r>
            <a:r>
              <a:rPr lang="en-US" cap="all" dirty="0"/>
              <a:t>links (</a:t>
            </a:r>
            <a:r>
              <a:rPr lang="en-US" cap="all" dirty="0" smtClean="0"/>
              <a:t>ISL). 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6809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smtClean="0"/>
              <a:t>Satellite Networks?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26075"/>
          </a:xfrm>
        </p:spPr>
        <p:txBody>
          <a:bodyPr>
            <a:noAutofit/>
          </a:bodyPr>
          <a:lstStyle/>
          <a:p>
            <a:r>
              <a:rPr lang="en-US" sz="2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Def</a:t>
            </a:r>
            <a:r>
              <a:rPr lang="en-US" sz="2600" baseline="30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an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artificial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body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placed in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orbit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round the earth or moon or another planet in order to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collect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information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for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communication</a:t>
            </a:r>
          </a:p>
          <a:p>
            <a:endParaRPr lang="en-US" sz="26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 network</a:t>
            </a:r>
            <a:r>
              <a:rPr lang="en-US" sz="26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a combination of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nodes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some of which are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satellites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that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provides communication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one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point on the Earth to another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node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the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network can be:</a:t>
            </a:r>
          </a:p>
          <a:p>
            <a:pPr lvl="1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Earth station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or </a:t>
            </a:r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end-user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terminal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telephone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1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sz="2400" dirty="0"/>
              <a:t>LEO satellites can be divided into three categories: 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little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LEOs, </a:t>
            </a:r>
            <a:endParaRPr lang="en-US" sz="2400" dirty="0" smtClean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big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LEOs,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and 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broadband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LEOs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little LEOs </a:t>
            </a:r>
            <a:r>
              <a:rPr lang="en-US" sz="2400" dirty="0"/>
              <a:t>operate under </a:t>
            </a:r>
            <a:r>
              <a:rPr lang="en-US" sz="2400" dirty="0">
                <a:solidFill>
                  <a:srgbClr val="FF0000"/>
                </a:solidFill>
              </a:rPr>
              <a:t>1 GHz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400" dirty="0" smtClean="0"/>
              <a:t>They </a:t>
            </a:r>
            <a:r>
              <a:rPr lang="en-US" sz="2400" dirty="0"/>
              <a:t>are mostly used for </a:t>
            </a:r>
            <a:r>
              <a:rPr lang="en-US" sz="2400" dirty="0" smtClean="0"/>
              <a:t>low data-rate </a:t>
            </a:r>
            <a:r>
              <a:rPr lang="en-US" sz="2400" dirty="0"/>
              <a:t>messaging. </a:t>
            </a:r>
            <a:endParaRPr lang="en-US" sz="2000" dirty="0" smtClean="0"/>
          </a:p>
          <a:p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big LEOs </a:t>
            </a:r>
            <a:r>
              <a:rPr lang="en-US" sz="2400" dirty="0"/>
              <a:t>operate between </a:t>
            </a:r>
            <a:r>
              <a:rPr lang="en-US" sz="2400" b="1" dirty="0">
                <a:solidFill>
                  <a:srgbClr val="FF0000"/>
                </a:solidFill>
              </a:rPr>
              <a:t>1 and 3 GHz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b="1" dirty="0" err="1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Globalstar</a:t>
            </a:r>
            <a:r>
              <a:rPr lang="en-US" sz="2400" b="1" dirty="0" smtClean="0"/>
              <a:t> </a:t>
            </a:r>
            <a:r>
              <a:rPr lang="en-US" sz="2400" dirty="0"/>
              <a:t>is one </a:t>
            </a:r>
            <a:r>
              <a:rPr lang="en-US" sz="2400" dirty="0" smtClean="0"/>
              <a:t>of the </a:t>
            </a:r>
            <a:r>
              <a:rPr lang="en-US" sz="2400" dirty="0"/>
              <a:t>examples of a big LEO satellite </a:t>
            </a:r>
            <a:r>
              <a:rPr lang="en-US" sz="2400" dirty="0" smtClean="0"/>
              <a:t>system</a:t>
            </a:r>
          </a:p>
          <a:p>
            <a:pPr lvl="1"/>
            <a:r>
              <a:rPr lang="en-US" sz="2400" dirty="0"/>
              <a:t>It uses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48 satellites in 6 polar orbits with</a:t>
            </a:r>
          </a:p>
          <a:p>
            <a:pPr lvl="1"/>
            <a:r>
              <a:rPr lang="en-US" sz="2400" dirty="0"/>
              <a:t>each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orbit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hosting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8 satellites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orbits are located at an </a:t>
            </a:r>
            <a:r>
              <a:rPr lang="en-US" sz="2400" b="1" dirty="0">
                <a:solidFill>
                  <a:srgbClr val="FF0000"/>
                </a:solidFill>
              </a:rPr>
              <a:t>altitude of almost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1400</a:t>
            </a:r>
            <a:r>
              <a:rPr lang="en-US" sz="2400" b="1" dirty="0">
                <a:solidFill>
                  <a:srgbClr val="FF0000"/>
                </a:solidFill>
              </a:rPr>
              <a:t>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14" y="1447800"/>
            <a:ext cx="8229600" cy="32766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Iridium</a:t>
            </a:r>
            <a:r>
              <a:rPr lang="en-US" sz="2800" dirty="0"/>
              <a:t> is a global satellite communications company, </a:t>
            </a:r>
            <a:r>
              <a:rPr lang="en-US" sz="2800" dirty="0" smtClean="0"/>
              <a:t>providing </a:t>
            </a:r>
            <a:r>
              <a:rPr lang="en-US" sz="2800" dirty="0"/>
              <a:t>access to voice and data services anywhere on Earth</a:t>
            </a:r>
          </a:p>
          <a:p>
            <a:r>
              <a:rPr lang="en-US" sz="2800" dirty="0" smtClean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Iridium</a:t>
            </a:r>
            <a:r>
              <a:rPr lang="en-US" sz="2800" b="1" dirty="0"/>
              <a:t> </a:t>
            </a:r>
            <a:r>
              <a:rPr lang="en-US" sz="2800" dirty="0"/>
              <a:t>system has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66 </a:t>
            </a:r>
            <a:r>
              <a:rPr lang="en-US" sz="28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satellites </a:t>
            </a:r>
            <a:r>
              <a:rPr lang="en-US" sz="2800" dirty="0" smtClean="0"/>
              <a:t>divided </a:t>
            </a:r>
            <a:r>
              <a:rPr lang="en-US" sz="2800" dirty="0"/>
              <a:t>into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 orbits</a:t>
            </a:r>
            <a:r>
              <a:rPr lang="en-US" sz="2800" dirty="0"/>
              <a:t>, with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11 satellites in each orbit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orbits are at an altitude </a:t>
            </a:r>
            <a:r>
              <a:rPr lang="en-US" sz="2800" dirty="0" smtClean="0"/>
              <a:t>of </a:t>
            </a:r>
            <a:r>
              <a:rPr lang="en-US" sz="28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750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km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satellites in each orbit are separated from one another by </a:t>
            </a:r>
            <a:r>
              <a:rPr lang="en-US" sz="2800" dirty="0" smtClean="0"/>
              <a:t>approximately </a:t>
            </a:r>
            <a:r>
              <a:rPr lang="en-US" sz="2800" dirty="0" smtClean="0">
                <a:solidFill>
                  <a:srgbClr val="FF0000"/>
                </a:solidFill>
              </a:rPr>
              <a:t>32</a:t>
            </a:r>
            <a:r>
              <a:rPr lang="en-US" sz="2800" dirty="0">
                <a:solidFill>
                  <a:srgbClr val="FF0000"/>
                </a:solidFill>
              </a:rPr>
              <a:t>° of latitude.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broadband LEOs </a:t>
            </a:r>
            <a:r>
              <a:rPr lang="en-US" sz="2400" dirty="0"/>
              <a:t>provide communication similar to fiber-optic networks.</a:t>
            </a:r>
          </a:p>
          <a:p>
            <a:r>
              <a:rPr lang="en-US" sz="2400" dirty="0"/>
              <a:t>The first broadband LEO system was </a:t>
            </a:r>
            <a:r>
              <a:rPr lang="en-US" sz="2400" b="1" dirty="0" err="1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Teledesic</a:t>
            </a:r>
            <a:r>
              <a:rPr lang="en-US" sz="2400" b="1" dirty="0"/>
              <a:t>. </a:t>
            </a:r>
            <a:endParaRPr lang="en-US" sz="2400" b="1" dirty="0" smtClean="0"/>
          </a:p>
          <a:p>
            <a:r>
              <a:rPr lang="en-US" sz="2400" b="1" dirty="0" err="1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Teledesic</a:t>
            </a:r>
            <a:r>
              <a:rPr lang="en-US" sz="2400" dirty="0" smtClean="0"/>
              <a:t> </a:t>
            </a:r>
            <a:r>
              <a:rPr lang="en-US" sz="2400" dirty="0"/>
              <a:t>is a system of </a:t>
            </a:r>
            <a:r>
              <a:rPr lang="en-US" sz="2400" dirty="0" smtClean="0"/>
              <a:t>satellites that </a:t>
            </a:r>
            <a:r>
              <a:rPr lang="en-US" sz="2400" dirty="0"/>
              <a:t>provides fiber-optic-like communication (broadband channels, low error rate,</a:t>
            </a:r>
          </a:p>
          <a:p>
            <a:r>
              <a:rPr lang="en-US" sz="2400" dirty="0"/>
              <a:t>and low delay). </a:t>
            </a:r>
            <a:endParaRPr lang="en-US" sz="2400" dirty="0" smtClean="0"/>
          </a:p>
          <a:p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Its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main purpose is to provide broadband Internet access for users 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all over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the world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sometimes called “</a:t>
            </a:r>
            <a:r>
              <a:rPr lang="en-US" sz="2400" b="1" dirty="0">
                <a:solidFill>
                  <a:srgbClr val="FF0000"/>
                </a:solidFill>
              </a:rPr>
              <a:t>Internet in the sky.”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The </a:t>
            </a:r>
            <a:r>
              <a:rPr lang="en-US" sz="2400" dirty="0"/>
              <a:t>project was started </a:t>
            </a:r>
            <a:r>
              <a:rPr lang="en-US" sz="2400" dirty="0" smtClean="0"/>
              <a:t>in 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1990 </a:t>
            </a:r>
            <a:r>
              <a:rPr lang="en-US" sz="2400" dirty="0"/>
              <a:t>by Craig McCaw and Bill Gates; later, other investors joined the consortium.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Starlink</a:t>
            </a:r>
            <a:r>
              <a:rPr lang="en-US" sz="2400" dirty="0"/>
              <a:t> is a satellite internet constellation operated by American aerospace company 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SpaceX</a:t>
            </a:r>
            <a:r>
              <a:rPr lang="en-US" sz="2400" dirty="0"/>
              <a:t> providing coverage to over </a:t>
            </a:r>
            <a:r>
              <a:rPr lang="en-US" dirty="0"/>
              <a:t>130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countries</a:t>
            </a:r>
            <a:r>
              <a:rPr lang="en-US" sz="2400" dirty="0" smtClean="0"/>
              <a:t>,</a:t>
            </a:r>
          </a:p>
          <a:p>
            <a:r>
              <a:rPr lang="en-US" sz="2400" dirty="0"/>
              <a:t>SpaceX started launching Starlink satellites in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2019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As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May 2025</a:t>
            </a:r>
            <a:r>
              <a:rPr lang="en-US" sz="2400" dirty="0" smtClean="0"/>
              <a:t>, </a:t>
            </a:r>
            <a:r>
              <a:rPr lang="en-US" sz="2400" dirty="0"/>
              <a:t>it consists of over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7,600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/>
              <a:t>mass-produced small satellites in low Earth orbit (LEO</a:t>
            </a:r>
            <a:r>
              <a:rPr lang="en-US" sz="2400" dirty="0" smtClean="0"/>
              <a:t>),</a:t>
            </a:r>
          </a:p>
          <a:p>
            <a:r>
              <a:rPr lang="en-US" sz="2400" dirty="0"/>
              <a:t>Nearly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12,000</a:t>
            </a:r>
            <a:r>
              <a:rPr lang="en-US" sz="2400" dirty="0"/>
              <a:t> satellites are planned to be deployed, with a possible later </a:t>
            </a:r>
            <a:r>
              <a:rPr lang="en-US" sz="2400" dirty="0" smtClean="0"/>
              <a:t>extension </a:t>
            </a:r>
            <a:r>
              <a:rPr lang="en-US" sz="2400" dirty="0"/>
              <a:t>to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42,000</a:t>
            </a:r>
          </a:p>
          <a:p>
            <a:endParaRPr lang="en-US" sz="2400" dirty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400" dirty="0" smtClean="0"/>
              <a:t>After launching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two</a:t>
            </a:r>
            <a:r>
              <a:rPr lang="en-US" sz="2400" dirty="0" smtClean="0"/>
              <a:t> test satellites in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February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2018</a:t>
            </a:r>
            <a:r>
              <a:rPr lang="en-US" sz="2400" dirty="0" smtClean="0"/>
              <a:t>, the first batch of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60</a:t>
            </a:r>
            <a:r>
              <a:rPr lang="en-US" sz="2400" dirty="0" smtClean="0"/>
              <a:t> operational </a:t>
            </a:r>
            <a:r>
              <a:rPr lang="en-US" sz="2400" dirty="0" err="1" smtClean="0"/>
              <a:t>Starlink</a:t>
            </a:r>
            <a:r>
              <a:rPr lang="en-US" sz="2400" dirty="0" smtClean="0"/>
              <a:t> satellites were launched in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May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1"/>
            <a:ext cx="5715000" cy="3048000"/>
          </a:xfrm>
        </p:spPr>
        <p:txBody>
          <a:bodyPr>
            <a:noAutofit/>
          </a:bodyPr>
          <a:lstStyle/>
          <a:p>
            <a:r>
              <a:rPr lang="en-US" sz="2000" b="1" cap="small" dirty="0"/>
              <a:t>Launch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1600" dirty="0" smtClean="0"/>
              <a:t>Bangladesh </a:t>
            </a:r>
            <a:r>
              <a:rPr lang="en-US" sz="1600" dirty="0"/>
              <a:t>on May 20, 2025. </a:t>
            </a:r>
          </a:p>
          <a:p>
            <a:r>
              <a:rPr lang="en-US" sz="2000" b="1" cap="small" dirty="0"/>
              <a:t>Ordering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1600" dirty="0" smtClean="0"/>
              <a:t>directly </a:t>
            </a:r>
            <a:r>
              <a:rPr lang="en-US" sz="1600" dirty="0"/>
              <a:t>through the company's website. </a:t>
            </a:r>
          </a:p>
          <a:p>
            <a:r>
              <a:rPr lang="en-US" sz="2000" b="1" cap="small" dirty="0"/>
              <a:t>Hardware</a:t>
            </a:r>
            <a:r>
              <a:rPr lang="en-US" sz="2000" dirty="0"/>
              <a:t> </a:t>
            </a:r>
            <a:r>
              <a:rPr lang="en-US" sz="2000" b="1" cap="small" dirty="0"/>
              <a:t>Cost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1600" dirty="0" smtClean="0"/>
              <a:t>The </a:t>
            </a:r>
            <a:r>
              <a:rPr lang="en-US" sz="1600" dirty="0" err="1"/>
              <a:t>Starlink</a:t>
            </a:r>
            <a:r>
              <a:rPr lang="en-US" sz="1600" dirty="0"/>
              <a:t> Standard Kit costs BDT 47,000. </a:t>
            </a:r>
          </a:p>
          <a:p>
            <a:r>
              <a:rPr lang="en-US" sz="2000" b="1" cap="small" dirty="0"/>
              <a:t>Monthly</a:t>
            </a:r>
            <a:r>
              <a:rPr lang="en-US" sz="2000" dirty="0"/>
              <a:t> </a:t>
            </a:r>
            <a:r>
              <a:rPr lang="en-US" sz="2000" b="1" cap="small" dirty="0"/>
              <a:t>Service</a:t>
            </a:r>
            <a:r>
              <a:rPr lang="en-US" sz="2000" dirty="0"/>
              <a:t> </a:t>
            </a:r>
            <a:r>
              <a:rPr lang="en-US" sz="2000" b="1" cap="small" dirty="0"/>
              <a:t>Fee: </a:t>
            </a:r>
          </a:p>
          <a:p>
            <a:pPr lvl="1"/>
            <a:r>
              <a:rPr lang="en-US" sz="1600" dirty="0" smtClean="0"/>
              <a:t>Residential </a:t>
            </a:r>
            <a:r>
              <a:rPr lang="en-US" sz="1600" dirty="0"/>
              <a:t>service is priced at BDT 6,000 per month.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2967" y="4876800"/>
            <a:ext cx="5377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Will it be </a:t>
            </a:r>
            <a:r>
              <a:rPr lang="en-US" sz="2800" b="1" dirty="0" err="1" smtClean="0"/>
              <a:t>worthful</a:t>
            </a:r>
            <a:r>
              <a:rPr lang="en-US" sz="2800" b="1" dirty="0" smtClean="0"/>
              <a:t> for Bangladesh?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873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" y="172073"/>
            <a:ext cx="6400800" cy="61714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0617" y="274638"/>
            <a:ext cx="2620229" cy="38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Operation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Orbits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 </a:t>
            </a:r>
            <a:r>
              <a:rPr lang="en-US" sz="2400" dirty="0">
                <a:effectLst/>
              </a:rPr>
              <a:t>the path that a satellite takes around a planet or other 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6" y="2138142"/>
            <a:ext cx="8414394" cy="24394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4577591"/>
            <a:ext cx="828389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period of a satellite</a:t>
            </a:r>
            <a:r>
              <a:rPr lang="en-US" sz="2800" dirty="0">
                <a:latin typeface="+mj-lt"/>
              </a:rPr>
              <a:t>, the time required for a satellite to make a complete </a:t>
            </a:r>
            <a:r>
              <a:rPr lang="en-US" sz="2800" dirty="0" smtClean="0">
                <a:latin typeface="+mj-lt"/>
              </a:rPr>
              <a:t>trip around </a:t>
            </a:r>
            <a:r>
              <a:rPr lang="en-US" sz="2800" dirty="0">
                <a:latin typeface="+mj-lt"/>
              </a:rPr>
              <a:t>the Earth, </a:t>
            </a:r>
            <a:endParaRPr lang="en-US" sz="2800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is </a:t>
            </a:r>
            <a:r>
              <a:rPr lang="en-US" sz="2800" dirty="0">
                <a:latin typeface="+mj-lt"/>
              </a:rPr>
              <a:t>determined by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Kepler’s 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law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217169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s-IN" b="1" dirty="0"/>
              <a:t>নিরক্ষীয়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9148" y="2118399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n-IN" b="1" dirty="0"/>
              <a:t>ঢাল</a:t>
            </a:r>
            <a:r>
              <a:rPr lang="en-US" b="1" dirty="0"/>
              <a:t>- </a:t>
            </a:r>
            <a:r>
              <a:rPr lang="bn-IN" b="1" dirty="0"/>
              <a:t> incline.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722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1000"/>
            <a:ext cx="8229600" cy="11767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4" y="2458021"/>
            <a:ext cx="8712562" cy="1395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524039"/>
            <a:ext cx="5752193" cy="822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52011" y="1852394"/>
            <a:ext cx="3352800" cy="503668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0" y="2789230"/>
            <a:ext cx="4724400" cy="33497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3046665"/>
            <a:ext cx="855846" cy="2711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007" t="18841" r="61581" b="21908"/>
          <a:stretch/>
        </p:blipFill>
        <p:spPr>
          <a:xfrm>
            <a:off x="1981200" y="3968010"/>
            <a:ext cx="4800600" cy="239628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648200" y="5166154"/>
            <a:ext cx="990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9600" y="3392710"/>
            <a:ext cx="8458200" cy="5036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512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1000"/>
            <a:ext cx="8229600" cy="11767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4267"/>
            <a:ext cx="8229600" cy="2124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5245" y="2743200"/>
            <a:ext cx="2362200" cy="30480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5245" y="3156640"/>
            <a:ext cx="8458200" cy="13391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7908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229600" cy="1836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160"/>
            <a:ext cx="3163034" cy="3029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678" y="2740577"/>
            <a:ext cx="2925043" cy="28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609600"/>
            <a:ext cx="4134047" cy="3016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295400"/>
            <a:ext cx="7027631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352800"/>
            <a:ext cx="7772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frequencies reserved for satellite microwave communication are in the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gigahertz (GHz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 range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 </a:t>
            </a:r>
            <a:endParaRPr lang="en-US" sz="2400" dirty="0" smtClean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satellite sends and receives over </a:t>
            </a:r>
            <a:r>
              <a:rPr lang="en-US" sz="2400" b="1" dirty="0">
                <a:solidFill>
                  <a:srgbClr val="FF0000"/>
                </a:solidFill>
              </a:rPr>
              <a:t>two different </a:t>
            </a:r>
            <a:r>
              <a:rPr lang="en-US" sz="2400" b="1" dirty="0" smtClean="0">
                <a:solidFill>
                  <a:srgbClr val="FF0000"/>
                </a:solidFill>
              </a:rPr>
              <a:t>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Transmission from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Earth to the satellite </a:t>
            </a:r>
            <a:r>
              <a:rPr lang="en-US" sz="2400" dirty="0"/>
              <a:t>is called the </a:t>
            </a:r>
            <a:r>
              <a:rPr lang="en-US" sz="2400" b="1" dirty="0">
                <a:solidFill>
                  <a:srgbClr val="FF0000"/>
                </a:solidFill>
              </a:rPr>
              <a:t>uplink.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Transmission </a:t>
            </a:r>
            <a:r>
              <a:rPr lang="en-US" sz="2400" dirty="0"/>
              <a:t>from 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satellite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to 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Earth </a:t>
            </a:r>
            <a:r>
              <a:rPr lang="en-US" sz="2400" dirty="0"/>
              <a:t>is called the </a:t>
            </a:r>
            <a:r>
              <a:rPr lang="en-US" sz="2400" dirty="0">
                <a:solidFill>
                  <a:srgbClr val="FF0000"/>
                </a:solidFill>
              </a:rPr>
              <a:t>downlink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27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pic>
        <p:nvPicPr>
          <p:cNvPr id="1026" name="Picture 2" descr="https://www.esa.int/var/esa/storage/images/esa_multimedia/images/2013/11/satellite_frequency_bands/13403191-1-eng-GB/Satellite_frequency_bands_arti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28600"/>
            <a:ext cx="7902847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8914" y="6172200"/>
            <a:ext cx="8261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https://www.esa.int/Applications/Connectivity_and_Secure_Communications/Satellite_frequency_bands</a:t>
            </a:r>
          </a:p>
        </p:txBody>
      </p:sp>
    </p:spTree>
    <p:extLst>
      <p:ext uri="{BB962C8B-B14F-4D97-AF65-F5344CB8AC3E}">
        <p14:creationId xmlns:p14="http://schemas.microsoft.com/office/powerpoint/2010/main" val="35953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Three Categories of Satellites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56"/>
          <a:stretch/>
        </p:blipFill>
        <p:spPr>
          <a:xfrm>
            <a:off x="290649" y="1066800"/>
            <a:ext cx="6262551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 smtClean="0"/>
              <a:t> </a:t>
            </a:r>
            <a:r>
              <a:rPr lang="en-US" dirty="0" smtClean="0"/>
              <a:t>of 25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121" y="5924729"/>
            <a:ext cx="289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Geostationary Earth </a:t>
            </a:r>
            <a:r>
              <a:rPr lang="en-US" sz="1600" dirty="0"/>
              <a:t>orbit (</a:t>
            </a:r>
            <a:r>
              <a:rPr lang="en-US" sz="1600" dirty="0">
                <a:solidFill>
                  <a:srgbClr val="FF0000"/>
                </a:solidFill>
              </a:rPr>
              <a:t>GEO</a:t>
            </a:r>
            <a:r>
              <a:rPr lang="en-US" sz="1600" dirty="0"/>
              <a:t>), </a:t>
            </a:r>
            <a:endParaRPr lang="en-US" sz="1600" dirty="0" smtClean="0"/>
          </a:p>
          <a:p>
            <a:r>
              <a:rPr lang="en-US" sz="1600" dirty="0" smtClean="0"/>
              <a:t>low-Earth-orbit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LEO</a:t>
            </a:r>
            <a:r>
              <a:rPr lang="en-US" sz="1600" dirty="0"/>
              <a:t>), and </a:t>
            </a:r>
            <a:endParaRPr lang="en-US" sz="1600" dirty="0" smtClean="0"/>
          </a:p>
          <a:p>
            <a:r>
              <a:rPr lang="en-US" sz="1600" dirty="0" smtClean="0"/>
              <a:t>medium-Earth-orbit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MEO</a:t>
            </a:r>
            <a:r>
              <a:rPr lang="en-US" sz="1600" dirty="0"/>
              <a:t>).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7400" y="47244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LEO satellites are normally</a:t>
            </a:r>
          </a:p>
          <a:p>
            <a:r>
              <a:rPr lang="en-US" dirty="0"/>
              <a:t>below an altitude of 2000 km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3738781"/>
            <a:ext cx="3253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MEO satellites</a:t>
            </a:r>
          </a:p>
          <a:p>
            <a:r>
              <a:rPr lang="en-US" dirty="0"/>
              <a:t>are located at altitudes between 5000 and 15,000 km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7400" y="2144287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is only one orbit, at an altitude of </a:t>
            </a:r>
            <a:r>
              <a:rPr lang="en-US" dirty="0">
                <a:solidFill>
                  <a:srgbClr val="FF0000"/>
                </a:solidFill>
              </a:rPr>
              <a:t>35,786</a:t>
            </a:r>
            <a:r>
              <a:rPr lang="en-US" dirty="0"/>
              <a:t> km, for the GEO satellite.</a:t>
            </a:r>
          </a:p>
        </p:txBody>
      </p:sp>
    </p:spTree>
    <p:extLst>
      <p:ext uri="{BB962C8B-B14F-4D97-AF65-F5344CB8AC3E}">
        <p14:creationId xmlns:p14="http://schemas.microsoft.com/office/powerpoint/2010/main" val="17824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38327</TotalTime>
  <Words>1218</Words>
  <Application>Microsoft Office PowerPoint</Application>
  <PresentationFormat>On-screen Show (4:3)</PresentationFormat>
  <Paragraphs>150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 New Roman</vt:lpstr>
      <vt:lpstr>Vrinda</vt:lpstr>
      <vt:lpstr>Office Theme</vt:lpstr>
      <vt:lpstr>PowerPoint Presentation</vt:lpstr>
      <vt:lpstr>Satellite Networks?</vt:lpstr>
      <vt:lpstr>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Categories of Satellites</vt:lpstr>
      <vt:lpstr>PowerPoint Presentation</vt:lpstr>
      <vt:lpstr>MEO Satellites</vt:lpstr>
      <vt:lpstr>PowerPoint Presentation</vt:lpstr>
      <vt:lpstr>Global Positioning System</vt:lpstr>
      <vt:lpstr>PowerPoint Presentation</vt:lpstr>
      <vt:lpstr>PowerPoint Presentation</vt:lpstr>
      <vt:lpstr>PowerPoint Presentation</vt:lpstr>
      <vt:lpstr>PowerPoint Presentation</vt:lpstr>
      <vt:lpstr>LEO Satellites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1010</cp:revision>
  <cp:lastPrinted>2017-11-05T03:12:43Z</cp:lastPrinted>
  <dcterms:created xsi:type="dcterms:W3CDTF">2006-08-16T00:00:00Z</dcterms:created>
  <dcterms:modified xsi:type="dcterms:W3CDTF">2025-07-02T00:02:32Z</dcterms:modified>
</cp:coreProperties>
</file>